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88" r:id="rId4"/>
    <p:sldId id="289" r:id="rId5"/>
    <p:sldId id="290" r:id="rId6"/>
    <p:sldId id="279" r:id="rId7"/>
    <p:sldId id="281" r:id="rId8"/>
    <p:sldId id="270" r:id="rId9"/>
    <p:sldId id="291" r:id="rId10"/>
    <p:sldId id="269" r:id="rId11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8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04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6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325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5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9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6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6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0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7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1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9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5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439334"/>
            <a:ext cx="7766936" cy="164630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Congruency and Triangles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2984033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Featuring </a:t>
            </a:r>
            <a:r>
              <a:rPr lang="en-US" sz="2400" dirty="0" smtClean="0">
                <a:solidFill>
                  <a:schemeClr val="tx1"/>
                </a:solidFill>
              </a:rPr>
              <a:t>Overlapping Triangles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Section </a:t>
            </a:r>
            <a:r>
              <a:rPr lang="en-US" sz="2400" dirty="0" smtClean="0">
                <a:solidFill>
                  <a:schemeClr val="tx1"/>
                </a:solidFill>
              </a:rPr>
              <a:t>4.7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44229" y="5076825"/>
            <a:ext cx="8961118" cy="1589365"/>
          </a:xfrm>
          <a:prstGeom prst="rect">
            <a:avLst/>
          </a:prstGeom>
          <a:solidFill>
            <a:srgbClr val="FFFFFF"/>
          </a:solidFill>
          <a:ln w="9525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Self-assessment: at the bottom of your answer sheet write down how well you understand this concept from 1 to 4.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1: I don’t understand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2: I kind of understand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2050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5" y="1237211"/>
            <a:ext cx="4713402" cy="379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7" y="1469782"/>
            <a:ext cx="4993122" cy="355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19855" y="114121"/>
            <a:ext cx="9285401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Choose any three questions to answer. Write your answers on a separate piece of paper. </a:t>
            </a:r>
            <a:r>
              <a:rPr kumimoji="0" lang="en-US" alt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 sure to put your name on it and rate yourself 1-4 on your understanding of the concept of overlapping triangles and using it in congruency problems.</a:t>
            </a:r>
            <a:endParaRPr kumimoji="0" lang="en-US" alt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71555" y="5755183"/>
            <a:ext cx="4598125" cy="85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15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3: I understand but may need a little help</a:t>
            </a:r>
            <a:endParaRPr lang="en-US" altLang="en-US" sz="2000" dirty="0">
              <a:ea typeface="Times New Roman" panose="02020603050405020304" pitchFamily="18" charset="0"/>
            </a:endParaRPr>
          </a:p>
          <a:p>
            <a:pPr lvl="0" eaLnBrk="0" fontAlgn="base" hangingPunct="0">
              <a:lnSpc>
                <a:spcPct val="115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4: I understand and can explain it to others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0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Lesson Objectives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9513588" cy="2893391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Learn the properties of </a:t>
            </a:r>
            <a:r>
              <a:rPr lang="en-US" sz="3200" dirty="0" smtClean="0"/>
              <a:t>overlapping triangles</a:t>
            </a:r>
            <a:r>
              <a:rPr lang="en-US" sz="3200" dirty="0" smtClean="0"/>
              <a:t>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1300"/>
            <a:ext cx="8596668" cy="660400"/>
          </a:xfrm>
        </p:spPr>
        <p:txBody>
          <a:bodyPr/>
          <a:lstStyle/>
          <a:p>
            <a:r>
              <a:rPr lang="en-US" dirty="0" smtClean="0"/>
              <a:t>Consider this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155700"/>
            <a:ext cx="9457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can you deduce from the following diagram? Write it down in your notes! You can also write down questions you have about it.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660" y="2794695"/>
            <a:ext cx="618744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1300"/>
            <a:ext cx="8596668" cy="660400"/>
          </a:xfrm>
        </p:spPr>
        <p:txBody>
          <a:bodyPr/>
          <a:lstStyle/>
          <a:p>
            <a:r>
              <a:rPr lang="en-US" dirty="0" smtClean="0"/>
              <a:t>Overlapping Triangles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155700"/>
            <a:ext cx="8733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many triangles are in the figure below? Draw them separately. Add labels if needed.</a:t>
            </a:r>
            <a:endParaRPr lang="en-US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2156691" y="2794695"/>
            <a:ext cx="6866659" cy="2324100"/>
            <a:chOff x="2156691" y="2794695"/>
            <a:chExt cx="6866659" cy="23241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6691" y="2794695"/>
              <a:ext cx="6866659" cy="23241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405514" y="3086100"/>
              <a:ext cx="3690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F</a:t>
              </a:r>
              <a:endParaRPr lang="en-US" sz="32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08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1300"/>
            <a:ext cx="8596668" cy="660400"/>
          </a:xfrm>
        </p:spPr>
        <p:txBody>
          <a:bodyPr/>
          <a:lstStyle/>
          <a:p>
            <a:r>
              <a:rPr lang="en-US" dirty="0" smtClean="0"/>
              <a:t>Overlapping Triangles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155700"/>
            <a:ext cx="8733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many triangles are in the figure below? Draw them separately. Add labels as needed.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49" y="2363807"/>
            <a:ext cx="7262813" cy="1571625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>
          <a:xfrm rot="11689928">
            <a:off x="2081926" y="4269962"/>
            <a:ext cx="1740866" cy="335820"/>
          </a:xfrm>
          <a:prstGeom prst="triangle">
            <a:avLst>
              <a:gd name="adj" fmla="val 32730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0086724" flipH="1">
            <a:off x="7079633" y="4351104"/>
            <a:ext cx="1373819" cy="341493"/>
          </a:xfrm>
          <a:prstGeom prst="triangle">
            <a:avLst>
              <a:gd name="adj" fmla="val 32730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64451" y="3743486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A</a:t>
            </a:r>
            <a:endParaRPr lang="en-US" sz="2400" i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8852" y="4806605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B</a:t>
            </a:r>
            <a:endParaRPr lang="en-US" sz="2400" i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3241" y="4213264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+mj-lt"/>
              </a:rPr>
              <a:t>F</a:t>
            </a:r>
            <a:endParaRPr lang="en-US" sz="24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06451" y="4705703"/>
            <a:ext cx="393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D</a:t>
            </a:r>
            <a:endParaRPr lang="en-US" sz="2400" i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96046" y="397431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E</a:t>
            </a:r>
            <a:endParaRPr lang="en-US" sz="2400" i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5320" y="4178167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+mj-lt"/>
              </a:rPr>
              <a:t>F</a:t>
            </a:r>
            <a:endParaRPr lang="en-US" sz="2400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813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Shared triangles: establishing congruency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736" y="2616200"/>
            <a:ext cx="5084564" cy="2781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700" y="1092200"/>
            <a:ext cx="8068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Consider the diagram below. How many triangles are there? </a:t>
            </a:r>
          </a:p>
          <a:p>
            <a:endParaRPr lang="en-US" sz="2400" dirty="0"/>
          </a:p>
          <a:p>
            <a:r>
              <a:rPr lang="en-US" sz="2400" dirty="0" smtClean="0"/>
              <a:t>Can you prove that any of them are congruent?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7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Example: overlapping triangles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87" y="1092200"/>
            <a:ext cx="3672419" cy="22653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951666"/>
            <a:ext cx="4086225" cy="838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58800" y="2224881"/>
                <a:ext cx="5240089" cy="4713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/>
                        </m:ctrlPr>
                      </m:accPr>
                      <m:e>
                        <m:r>
                          <a:rPr lang="en-US" sz="2400" b="0" i="1" dirty="0" smtClean="0"/>
                          <m:t>𝑃𝑆</m:t>
                        </m:r>
                      </m:e>
                    </m:acc>
                    <m:r>
                      <a:rPr lang="en-US" sz="2400" b="0" i="1" dirty="0" smtClean="0"/>
                      <m:t> ≅</m:t>
                    </m:r>
                  </m:oMath>
                </a14:m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𝑅</m:t>
                        </m:r>
                        <m:r>
                          <a:rPr lang="en-US" sz="2400" i="1" dirty="0"/>
                          <m:t>𝑆</m:t>
                        </m:r>
                      </m:e>
                    </m:acc>
                    <m:r>
                      <a:rPr lang="en-US" sz="2400" b="0" i="1" dirty="0" smtClean="0"/>
                      <m:t>                     </m:t>
                    </m:r>
                    <m:r>
                      <m:rPr>
                        <m:sty m:val="p"/>
                      </m:rPr>
                      <a:rPr lang="en-US" sz="2400" b="0" i="0" dirty="0" smtClean="0"/>
                      <m:t>Given</m:t>
                    </m:r>
                  </m:oMath>
                </a14:m>
                <a:endParaRPr lang="en-US" sz="2400" b="0" dirty="0" smtClean="0"/>
              </a:p>
              <a:p>
                <a:pPr>
                  <a:lnSpc>
                    <a:spcPct val="115000"/>
                  </a:lnSpc>
                </a:pPr>
                <a:r>
                  <a:rPr lang="en-US" sz="2400" dirty="0" smtClean="0"/>
                  <a:t>∠PSQ ≅ ∠RSQ            Given</a:t>
                </a:r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𝑇</m:t>
                        </m:r>
                        <m:r>
                          <a:rPr lang="en-US" sz="2400" i="1" dirty="0"/>
                          <m:t>𝑆</m:t>
                        </m:r>
                      </m:e>
                    </m:acc>
                    <m:r>
                      <a:rPr lang="en-US" sz="2400" i="1" dirty="0"/>
                      <m:t> ≅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𝑇</m:t>
                        </m:r>
                        <m:r>
                          <a:rPr lang="en-US" sz="2400" i="1" dirty="0"/>
                          <m:t>𝑆</m:t>
                        </m:r>
                      </m:e>
                    </m:acc>
                  </m:oMath>
                </a14:m>
                <a:r>
                  <a:rPr lang="en-US" sz="2400" dirty="0" smtClean="0"/>
                  <a:t>                     Reflexive property</a:t>
                </a:r>
              </a:p>
              <a:p>
                <a:pPr>
                  <a:lnSpc>
                    <a:spcPct val="115000"/>
                  </a:lnSpc>
                </a:pPr>
                <a:r>
                  <a:rPr lang="en-US" sz="2400" dirty="0" smtClean="0"/>
                  <a:t>ΔPTS ≅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RTS             SAS</a:t>
                </a:r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i="1" dirty="0"/>
                          <m:t>𝑃</m:t>
                        </m:r>
                        <m:r>
                          <a:rPr lang="en-US" sz="2400" b="0" i="1" dirty="0" smtClean="0"/>
                          <m:t>𝑇</m:t>
                        </m:r>
                      </m:e>
                    </m:acc>
                    <m:r>
                      <a:rPr lang="en-US" sz="2400" i="1" dirty="0"/>
                      <m:t> ≅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𝑇</m:t>
                        </m:r>
                        <m:r>
                          <a:rPr lang="en-US" sz="2400" i="1" dirty="0"/>
                          <m:t>𝑅</m:t>
                        </m:r>
                      </m:e>
                    </m:acc>
                    <m:r>
                      <a:rPr lang="en-US" sz="2400" b="0" i="1" dirty="0" smtClean="0"/>
                      <m:t>                    </m:t>
                    </m:r>
                    <m:r>
                      <m:rPr>
                        <m:sty m:val="p"/>
                      </m:rPr>
                      <a:rPr lang="en-US" sz="2400" b="0" i="0" dirty="0" smtClean="0"/>
                      <m:t>CPCTC</m:t>
                    </m:r>
                  </m:oMath>
                </a14:m>
                <a:endParaRPr lang="en-US" sz="2400" b="0" dirty="0" smtClean="0"/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𝑄</m:t>
                        </m:r>
                        <m:r>
                          <a:rPr lang="en-US" sz="2400" i="1" dirty="0"/>
                          <m:t>𝑇</m:t>
                        </m:r>
                      </m:e>
                    </m:acc>
                    <m:r>
                      <a:rPr lang="en-US" sz="2400" i="1" dirty="0"/>
                      <m:t> ≅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𝑄</m:t>
                        </m:r>
                        <m:r>
                          <a:rPr lang="en-US" sz="2400" i="1" dirty="0"/>
                          <m:t>𝑇</m:t>
                        </m:r>
                      </m:e>
                    </m:acc>
                  </m:oMath>
                </a14:m>
                <a:r>
                  <a:rPr lang="en-US" sz="2400" dirty="0"/>
                  <a:t>                   </a:t>
                </a:r>
                <a:r>
                  <a:rPr lang="en-US" sz="2400" dirty="0" smtClean="0"/>
                  <a:t>Reflexive </a:t>
                </a:r>
                <a:r>
                  <a:rPr lang="en-US" sz="2400" dirty="0"/>
                  <a:t>property</a:t>
                </a:r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i="1" dirty="0"/>
                          <m:t>𝑄</m:t>
                        </m:r>
                        <m:r>
                          <a:rPr lang="en-US" sz="2400" b="0" i="1" dirty="0" smtClean="0"/>
                          <m:t>𝑆</m:t>
                        </m:r>
                      </m:e>
                    </m:acc>
                    <m:r>
                      <a:rPr lang="en-US" sz="2400" i="1" dirty="0"/>
                      <m:t> ≅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i="1" dirty="0"/>
                          <m:t>𝑄</m:t>
                        </m:r>
                        <m:r>
                          <a:rPr lang="en-US" sz="2400" b="0" i="1" dirty="0" smtClean="0"/>
                          <m:t>𝑆</m:t>
                        </m:r>
                      </m:e>
                    </m:acc>
                  </m:oMath>
                </a14:m>
                <a:r>
                  <a:rPr lang="en-US" sz="2400" dirty="0"/>
                  <a:t>                   </a:t>
                </a:r>
                <a:r>
                  <a:rPr lang="en-US" sz="2400" dirty="0" smtClean="0"/>
                  <a:t> Reflexive property</a:t>
                </a:r>
              </a:p>
              <a:p>
                <a:pPr>
                  <a:lnSpc>
                    <a:spcPct val="115000"/>
                  </a:lnSpc>
                </a:pPr>
                <a:r>
                  <a:rPr lang="en-US" sz="2400" dirty="0" smtClean="0"/>
                  <a:t>ΔPQS </a:t>
                </a:r>
                <a:r>
                  <a:rPr lang="en-US" sz="2400" dirty="0"/>
                  <a:t>≅ </a:t>
                </a:r>
                <a:r>
                  <a:rPr lang="el-GR" sz="2400" dirty="0"/>
                  <a:t>Δ</a:t>
                </a:r>
                <a:r>
                  <a:rPr lang="en-US" sz="2400" dirty="0" smtClean="0"/>
                  <a:t>RQS            SAS</a:t>
                </a:r>
                <a:endParaRPr lang="en-US" sz="2400" dirty="0"/>
              </a:p>
              <a:p>
                <a:pPr>
                  <a:lnSpc>
                    <a:spcPct val="115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i="1" dirty="0"/>
                          <m:t>𝑃</m:t>
                        </m:r>
                        <m:r>
                          <a:rPr lang="en-US" sz="2400" b="0" i="1" dirty="0" smtClean="0"/>
                          <m:t>𝑄</m:t>
                        </m:r>
                      </m:e>
                    </m:acc>
                    <m:r>
                      <a:rPr lang="en-US" sz="2400" i="1" dirty="0"/>
                      <m:t> ≅</m:t>
                    </m:r>
                  </m:oMath>
                </a14:m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/>
                        </m:ctrlPr>
                      </m:accPr>
                      <m:e>
                        <m:r>
                          <a:rPr lang="en-US" sz="2400" b="0" i="1" dirty="0" smtClean="0"/>
                          <m:t>𝑄</m:t>
                        </m:r>
                        <m:r>
                          <a:rPr lang="en-US" sz="2400" i="1" dirty="0"/>
                          <m:t>𝑅</m:t>
                        </m:r>
                      </m:e>
                    </m:acc>
                    <m:r>
                      <a:rPr lang="en-US" sz="2400" i="1" dirty="0"/>
                      <m:t>                   </m:t>
                    </m:r>
                    <m:r>
                      <m:rPr>
                        <m:sty m:val="p"/>
                      </m:rPr>
                      <a:rPr lang="en-US" sz="2400" dirty="0"/>
                      <m:t>CPCTC</m:t>
                    </m:r>
                  </m:oMath>
                </a14:m>
                <a:endParaRPr lang="en-US" sz="2400" dirty="0"/>
              </a:p>
              <a:p>
                <a:pPr>
                  <a:lnSpc>
                    <a:spcPct val="115000"/>
                  </a:lnSpc>
                </a:pPr>
                <a:r>
                  <a:rPr lang="en-US" sz="2400" dirty="0" smtClean="0"/>
                  <a:t>ΔQPT </a:t>
                </a:r>
                <a:r>
                  <a:rPr lang="en-US" sz="2400" dirty="0"/>
                  <a:t>≅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QRT            SSS</a:t>
                </a:r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0" y="2224881"/>
                <a:ext cx="5240089" cy="4713470"/>
              </a:xfrm>
              <a:prstGeom prst="rect">
                <a:avLst/>
              </a:prstGeom>
              <a:blipFill rotWithShape="0">
                <a:blip r:embed="rId4"/>
                <a:stretch>
                  <a:fillRect l="-1863" r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457200" y="1881186"/>
            <a:ext cx="5246687" cy="4608514"/>
            <a:chOff x="457200" y="1896268"/>
            <a:chExt cx="5246687" cy="4608514"/>
          </a:xfrm>
        </p:grpSpPr>
        <p:grpSp>
          <p:nvGrpSpPr>
            <p:cNvPr id="13" name="Group 12"/>
            <p:cNvGrpSpPr/>
            <p:nvPr/>
          </p:nvGrpSpPr>
          <p:grpSpPr>
            <a:xfrm>
              <a:off x="457200" y="2224882"/>
              <a:ext cx="5246687" cy="4279900"/>
              <a:chOff x="457200" y="2489200"/>
              <a:chExt cx="5246687" cy="4279900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H="1">
                <a:off x="2921000" y="2489200"/>
                <a:ext cx="38100" cy="4279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457200" y="2489200"/>
                <a:ext cx="524668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8800" y="1896268"/>
              <a:ext cx="1549400" cy="3098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66297" y="1935650"/>
              <a:ext cx="1162804" cy="253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589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 on your own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90034" y="1270000"/>
                <a:ext cx="85839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the following information can you prove that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𝐵𝑋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sz="2400" dirty="0" smtClean="0"/>
                  <a:t>?</a:t>
                </a:r>
              </a:p>
              <a:p>
                <a:r>
                  <a:rPr lang="en-US" sz="2400" dirty="0" smtClean="0"/>
                  <a:t>Use the diagram for clues how to proceed!</a:t>
                </a:r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34" y="1270000"/>
                <a:ext cx="8583968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1065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2324100"/>
            <a:ext cx="8936566" cy="322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 on your own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34" y="2844800"/>
            <a:ext cx="7250149" cy="378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34" y="1373187"/>
            <a:ext cx="3646006" cy="10144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927" y="424908"/>
            <a:ext cx="2922588" cy="241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3F7818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70C0"/>
      </a:hlink>
      <a:folHlink>
        <a:srgbClr val="595959"/>
      </a:folHlink>
    </a:clrScheme>
    <a:fontScheme name="Custom 2">
      <a:majorFont>
        <a:latin typeface="Estrangelo Edessa"/>
        <a:ea typeface=""/>
        <a:cs typeface=""/>
      </a:majorFont>
      <a:minorFont>
        <a:latin typeface="Cambria Math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556</TotalTime>
  <Words>239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</vt:lpstr>
      <vt:lpstr>Cambria Math</vt:lpstr>
      <vt:lpstr>Estrangelo Edessa</vt:lpstr>
      <vt:lpstr>Times New Roman</vt:lpstr>
      <vt:lpstr>Wingdings 3</vt:lpstr>
      <vt:lpstr>Facet</vt:lpstr>
      <vt:lpstr>Congruency and Triangles</vt:lpstr>
      <vt:lpstr>Lesson Objectives</vt:lpstr>
      <vt:lpstr>Consider this</vt:lpstr>
      <vt:lpstr>Overlapping Triangles</vt:lpstr>
      <vt:lpstr>Overlapping Triangles</vt:lpstr>
      <vt:lpstr>Shared triangles: establishing congruency</vt:lpstr>
      <vt:lpstr>Example: overlapping triangles</vt:lpstr>
      <vt:lpstr>Try this on your own</vt:lpstr>
      <vt:lpstr>Try this on your own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65</cp:revision>
  <cp:lastPrinted>2015-11-16T03:04:02Z</cp:lastPrinted>
  <dcterms:created xsi:type="dcterms:W3CDTF">2015-10-28T01:16:32Z</dcterms:created>
  <dcterms:modified xsi:type="dcterms:W3CDTF">2015-11-16T03:16:42Z</dcterms:modified>
</cp:coreProperties>
</file>